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Heebo Ultra-Bold" charset="1" panose="00000900000000000000"/>
      <p:regular r:id="rId22"/>
    </p:embeddedFont>
    <p:embeddedFont>
      <p:font typeface="Heebo"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58666" y="2523660"/>
            <a:ext cx="3753274" cy="3443628"/>
          </a:xfrm>
          <a:custGeom>
            <a:avLst/>
            <a:gdLst/>
            <a:ahLst/>
            <a:cxnLst/>
            <a:rect r="r" b="b" t="t" l="l"/>
            <a:pathLst>
              <a:path h="3443628" w="3753274">
                <a:moveTo>
                  <a:pt x="0" y="0"/>
                </a:moveTo>
                <a:lnTo>
                  <a:pt x="3753274" y="0"/>
                </a:lnTo>
                <a:lnTo>
                  <a:pt x="3753274" y="3443628"/>
                </a:lnTo>
                <a:lnTo>
                  <a:pt x="0" y="3443628"/>
                </a:lnTo>
                <a:lnTo>
                  <a:pt x="0" y="0"/>
                </a:lnTo>
                <a:close/>
              </a:path>
            </a:pathLst>
          </a:custGeom>
          <a:blipFill>
            <a:blip r:embed="rId2"/>
            <a:stretch>
              <a:fillRect l="0" t="0" r="0" b="0"/>
            </a:stretch>
          </a:blipFill>
        </p:spPr>
      </p:sp>
      <p:grpSp>
        <p:nvGrpSpPr>
          <p:cNvPr name="Group 3" id="3"/>
          <p:cNvGrpSpPr/>
          <p:nvPr/>
        </p:nvGrpSpPr>
        <p:grpSpPr>
          <a:xfrm rot="0">
            <a:off x="934188" y="794979"/>
            <a:ext cx="16419623" cy="8697043"/>
            <a:chOff x="0" y="0"/>
            <a:chExt cx="63915348" cy="33854280"/>
          </a:xfrm>
        </p:grpSpPr>
        <p:sp>
          <p:nvSpPr>
            <p:cNvPr name="Freeform 4" id="4"/>
            <p:cNvSpPr/>
            <p:nvPr/>
          </p:nvSpPr>
          <p:spPr>
            <a:xfrm flipH="false" flipV="false" rot="0">
              <a:off x="0" y="0"/>
              <a:ext cx="63915348" cy="33854281"/>
            </a:xfrm>
            <a:custGeom>
              <a:avLst/>
              <a:gdLst/>
              <a:ahLst/>
              <a:cxnLst/>
              <a:rect r="r" b="b" t="t" l="l"/>
              <a:pathLst>
                <a:path h="33854281" w="63915348">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sp>
        <p:nvSpPr>
          <p:cNvPr name="Freeform 5" id="5"/>
          <p:cNvSpPr/>
          <p:nvPr/>
        </p:nvSpPr>
        <p:spPr>
          <a:xfrm flipH="false" flipV="false" rot="1713587">
            <a:off x="14568945" y="80742"/>
            <a:ext cx="1569750" cy="1428473"/>
          </a:xfrm>
          <a:custGeom>
            <a:avLst/>
            <a:gdLst/>
            <a:ahLst/>
            <a:cxnLst/>
            <a:rect r="r" b="b" t="t" l="l"/>
            <a:pathLst>
              <a:path h="1428473" w="1569750">
                <a:moveTo>
                  <a:pt x="0" y="0"/>
                </a:moveTo>
                <a:lnTo>
                  <a:pt x="1569750" y="0"/>
                </a:lnTo>
                <a:lnTo>
                  <a:pt x="1569750" y="1428473"/>
                </a:lnTo>
                <a:lnTo>
                  <a:pt x="0" y="1428473"/>
                </a:lnTo>
                <a:lnTo>
                  <a:pt x="0" y="0"/>
                </a:lnTo>
                <a:close/>
              </a:path>
            </a:pathLst>
          </a:custGeom>
          <a:blipFill>
            <a:blip r:embed="rId3"/>
            <a:stretch>
              <a:fillRect l="0" t="0" r="0" b="0"/>
            </a:stretch>
          </a:blipFill>
        </p:spPr>
      </p:sp>
      <p:sp>
        <p:nvSpPr>
          <p:cNvPr name="Freeform 6" id="6"/>
          <p:cNvSpPr/>
          <p:nvPr/>
        </p:nvSpPr>
        <p:spPr>
          <a:xfrm flipH="false" flipV="false" rot="-478310">
            <a:off x="12014704" y="7015656"/>
            <a:ext cx="5448196" cy="5019151"/>
          </a:xfrm>
          <a:custGeom>
            <a:avLst/>
            <a:gdLst/>
            <a:ahLst/>
            <a:cxnLst/>
            <a:rect r="r" b="b" t="t" l="l"/>
            <a:pathLst>
              <a:path h="5019151" w="5448196">
                <a:moveTo>
                  <a:pt x="0" y="0"/>
                </a:moveTo>
                <a:lnTo>
                  <a:pt x="5448196" y="0"/>
                </a:lnTo>
                <a:lnTo>
                  <a:pt x="5448196" y="5019151"/>
                </a:lnTo>
                <a:lnTo>
                  <a:pt x="0" y="5019151"/>
                </a:lnTo>
                <a:lnTo>
                  <a:pt x="0" y="0"/>
                </a:lnTo>
                <a:close/>
              </a:path>
            </a:pathLst>
          </a:custGeom>
          <a:blipFill>
            <a:blip r:embed="rId4"/>
            <a:stretch>
              <a:fillRect l="0" t="0" r="0" b="0"/>
            </a:stretch>
          </a:blipFill>
        </p:spPr>
      </p:sp>
      <p:grpSp>
        <p:nvGrpSpPr>
          <p:cNvPr name="Group 7" id="7"/>
          <p:cNvGrpSpPr/>
          <p:nvPr/>
        </p:nvGrpSpPr>
        <p:grpSpPr>
          <a:xfrm rot="0">
            <a:off x="1490757" y="3150344"/>
            <a:ext cx="11885415" cy="3587968"/>
            <a:chOff x="0" y="0"/>
            <a:chExt cx="15847220" cy="4783958"/>
          </a:xfrm>
        </p:grpSpPr>
        <p:sp>
          <p:nvSpPr>
            <p:cNvPr name="TextBox 8" id="8"/>
            <p:cNvSpPr txBox="true"/>
            <p:nvPr/>
          </p:nvSpPr>
          <p:spPr>
            <a:xfrm rot="0">
              <a:off x="0" y="1125879"/>
              <a:ext cx="15847220" cy="3667885"/>
            </a:xfrm>
            <a:prstGeom prst="rect">
              <a:avLst/>
            </a:prstGeom>
          </p:spPr>
          <p:txBody>
            <a:bodyPr anchor="t" rtlCol="false" tIns="0" lIns="0" bIns="0" rIns="0">
              <a:spAutoFit/>
            </a:bodyPr>
            <a:lstStyle/>
            <a:p>
              <a:pPr algn="l">
                <a:lnSpc>
                  <a:spcPts val="10887"/>
                </a:lnSpc>
              </a:pPr>
              <a:r>
                <a:rPr lang="en-US" sz="9072" b="true">
                  <a:solidFill>
                    <a:srgbClr val="64E688"/>
                  </a:solidFill>
                  <a:latin typeface="Heebo Ultra-Bold"/>
                  <a:ea typeface="Heebo Ultra-Bold"/>
                  <a:cs typeface="Heebo Ultra-Bold"/>
                  <a:sym typeface="Heebo Ultra-Bold"/>
                </a:rPr>
                <a:t>Anime Art: </a:t>
              </a:r>
            </a:p>
            <a:p>
              <a:pPr algn="l">
                <a:lnSpc>
                  <a:spcPts val="10887"/>
                </a:lnSpc>
              </a:pPr>
              <a:r>
                <a:rPr lang="en-US" sz="9072" b="true">
                  <a:solidFill>
                    <a:srgbClr val="64E688"/>
                  </a:solidFill>
                  <a:latin typeface="Heebo Ultra-Bold"/>
                  <a:ea typeface="Heebo Ultra-Bold"/>
                  <a:cs typeface="Heebo Ultra-Bold"/>
                  <a:sym typeface="Heebo Ultra-Bold"/>
                </a:rPr>
                <a:t>AI or Human?</a:t>
              </a:r>
            </a:p>
          </p:txBody>
        </p:sp>
        <p:sp>
          <p:nvSpPr>
            <p:cNvPr name="TextBox 9" id="9"/>
            <p:cNvSpPr txBox="true"/>
            <p:nvPr/>
          </p:nvSpPr>
          <p:spPr>
            <a:xfrm rot="0">
              <a:off x="0" y="-38100"/>
              <a:ext cx="12074364" cy="515620"/>
            </a:xfrm>
            <a:prstGeom prst="rect">
              <a:avLst/>
            </a:prstGeom>
          </p:spPr>
          <p:txBody>
            <a:bodyPr anchor="t" rtlCol="false" tIns="0" lIns="0" bIns="0" rIns="0">
              <a:spAutoFit/>
            </a:bodyPr>
            <a:lstStyle/>
            <a:p>
              <a:pPr algn="l">
                <a:lnSpc>
                  <a:spcPts val="3359"/>
                </a:lnSpc>
              </a:pPr>
              <a:r>
                <a:rPr lang="en-US" sz="2400" spc="228">
                  <a:solidFill>
                    <a:srgbClr val="FFFFFF"/>
                  </a:solidFill>
                  <a:latin typeface="Heebo"/>
                  <a:ea typeface="Heebo"/>
                  <a:cs typeface="Heebo"/>
                  <a:sym typeface="Heebo"/>
                </a:rPr>
                <a:t>KELOMPOK 13</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grpSp>
        <p:nvGrpSpPr>
          <p:cNvPr name="Group 3" id="3"/>
          <p:cNvGrpSpPr/>
          <p:nvPr/>
        </p:nvGrpSpPr>
        <p:grpSpPr>
          <a:xfrm rot="0">
            <a:off x="1703919" y="2520193"/>
            <a:ext cx="10624757" cy="5246614"/>
            <a:chOff x="0" y="0"/>
            <a:chExt cx="41358138" cy="20423074"/>
          </a:xfrm>
        </p:grpSpPr>
        <p:sp>
          <p:nvSpPr>
            <p:cNvPr name="Freeform 4" id="4"/>
            <p:cNvSpPr/>
            <p:nvPr/>
          </p:nvSpPr>
          <p:spPr>
            <a:xfrm flipH="false" flipV="false" rot="0">
              <a:off x="0" y="0"/>
              <a:ext cx="41358139" cy="20423074"/>
            </a:xfrm>
            <a:custGeom>
              <a:avLst/>
              <a:gdLst/>
              <a:ahLst/>
              <a:cxnLst/>
              <a:rect r="r" b="b" t="t" l="l"/>
              <a:pathLst>
                <a:path h="20423074" w="41358139">
                  <a:moveTo>
                    <a:pt x="41233678" y="59690"/>
                  </a:moveTo>
                  <a:cubicBezTo>
                    <a:pt x="41269239" y="59690"/>
                    <a:pt x="41298447" y="88900"/>
                    <a:pt x="41298447" y="124460"/>
                  </a:cubicBezTo>
                  <a:lnTo>
                    <a:pt x="41298447" y="20298614"/>
                  </a:lnTo>
                  <a:cubicBezTo>
                    <a:pt x="41298447" y="20334174"/>
                    <a:pt x="41269239" y="20363385"/>
                    <a:pt x="41233678" y="20363385"/>
                  </a:cubicBezTo>
                  <a:lnTo>
                    <a:pt x="124460" y="20363385"/>
                  </a:lnTo>
                  <a:cubicBezTo>
                    <a:pt x="88900" y="20363385"/>
                    <a:pt x="59690" y="20334174"/>
                    <a:pt x="59690" y="20298614"/>
                  </a:cubicBezTo>
                  <a:lnTo>
                    <a:pt x="59690" y="124460"/>
                  </a:lnTo>
                  <a:cubicBezTo>
                    <a:pt x="59690" y="88900"/>
                    <a:pt x="88900" y="59690"/>
                    <a:pt x="124460" y="59690"/>
                  </a:cubicBezTo>
                  <a:lnTo>
                    <a:pt x="41233678" y="59690"/>
                  </a:lnTo>
                  <a:moveTo>
                    <a:pt x="41233678" y="0"/>
                  </a:moveTo>
                  <a:lnTo>
                    <a:pt x="124460" y="0"/>
                  </a:lnTo>
                  <a:cubicBezTo>
                    <a:pt x="55880" y="0"/>
                    <a:pt x="0" y="55880"/>
                    <a:pt x="0" y="124460"/>
                  </a:cubicBezTo>
                  <a:lnTo>
                    <a:pt x="0" y="20298614"/>
                  </a:lnTo>
                  <a:cubicBezTo>
                    <a:pt x="0" y="20367194"/>
                    <a:pt x="55880" y="20423074"/>
                    <a:pt x="124460" y="20423074"/>
                  </a:cubicBezTo>
                  <a:lnTo>
                    <a:pt x="41233678" y="20423074"/>
                  </a:lnTo>
                  <a:cubicBezTo>
                    <a:pt x="41302257" y="20423074"/>
                    <a:pt x="41358139" y="20367194"/>
                    <a:pt x="41358139" y="20298614"/>
                  </a:cubicBezTo>
                  <a:lnTo>
                    <a:pt x="41358139" y="124460"/>
                  </a:lnTo>
                  <a:cubicBezTo>
                    <a:pt x="41358139" y="55880"/>
                    <a:pt x="41302257" y="0"/>
                    <a:pt x="41233678" y="0"/>
                  </a:cubicBezTo>
                  <a:close/>
                </a:path>
              </a:pathLst>
            </a:custGeom>
            <a:solidFill>
              <a:srgbClr val="64E688">
                <a:alpha val="49804"/>
              </a:srgbClr>
            </a:solidFill>
          </p:spPr>
        </p:sp>
      </p:grpSp>
      <p:sp>
        <p:nvSpPr>
          <p:cNvPr name="Freeform 5" id="5"/>
          <p:cNvSpPr/>
          <p:nvPr/>
        </p:nvSpPr>
        <p:spPr>
          <a:xfrm flipH="false" flipV="false" rot="0">
            <a:off x="1278602" y="1594242"/>
            <a:ext cx="15730797" cy="7491792"/>
          </a:xfrm>
          <a:custGeom>
            <a:avLst/>
            <a:gdLst/>
            <a:ahLst/>
            <a:cxnLst/>
            <a:rect r="r" b="b" t="t" l="l"/>
            <a:pathLst>
              <a:path h="7491792" w="15730797">
                <a:moveTo>
                  <a:pt x="0" y="0"/>
                </a:moveTo>
                <a:lnTo>
                  <a:pt x="15730796" y="0"/>
                </a:lnTo>
                <a:lnTo>
                  <a:pt x="15730796" y="7491791"/>
                </a:lnTo>
                <a:lnTo>
                  <a:pt x="0" y="7491791"/>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TextBox 4" id="4"/>
          <p:cNvSpPr txBox="true"/>
          <p:nvPr/>
        </p:nvSpPr>
        <p:spPr>
          <a:xfrm rot="0">
            <a:off x="1028700" y="1085371"/>
            <a:ext cx="8491179" cy="1023303"/>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EDA</a:t>
            </a:r>
          </a:p>
        </p:txBody>
      </p:sp>
      <p:sp>
        <p:nvSpPr>
          <p:cNvPr name="Freeform 5" id="5"/>
          <p:cNvSpPr/>
          <p:nvPr/>
        </p:nvSpPr>
        <p:spPr>
          <a:xfrm flipH="false" flipV="false" rot="0">
            <a:off x="989228" y="2695539"/>
            <a:ext cx="8154772" cy="5810275"/>
          </a:xfrm>
          <a:custGeom>
            <a:avLst/>
            <a:gdLst/>
            <a:ahLst/>
            <a:cxnLst/>
            <a:rect r="r" b="b" t="t" l="l"/>
            <a:pathLst>
              <a:path h="5810275" w="8154772">
                <a:moveTo>
                  <a:pt x="0" y="0"/>
                </a:moveTo>
                <a:lnTo>
                  <a:pt x="8154772" y="0"/>
                </a:lnTo>
                <a:lnTo>
                  <a:pt x="8154772" y="5810275"/>
                </a:lnTo>
                <a:lnTo>
                  <a:pt x="0" y="5810275"/>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grpSp>
        <p:nvGrpSpPr>
          <p:cNvPr name="Group 3" id="3"/>
          <p:cNvGrpSpPr/>
          <p:nvPr/>
        </p:nvGrpSpPr>
        <p:grpSpPr>
          <a:xfrm rot="0">
            <a:off x="1703919" y="2520193"/>
            <a:ext cx="10624757" cy="5246614"/>
            <a:chOff x="0" y="0"/>
            <a:chExt cx="41358138" cy="20423074"/>
          </a:xfrm>
        </p:grpSpPr>
        <p:sp>
          <p:nvSpPr>
            <p:cNvPr name="Freeform 4" id="4"/>
            <p:cNvSpPr/>
            <p:nvPr/>
          </p:nvSpPr>
          <p:spPr>
            <a:xfrm flipH="false" flipV="false" rot="0">
              <a:off x="0" y="0"/>
              <a:ext cx="41358139" cy="20423074"/>
            </a:xfrm>
            <a:custGeom>
              <a:avLst/>
              <a:gdLst/>
              <a:ahLst/>
              <a:cxnLst/>
              <a:rect r="r" b="b" t="t" l="l"/>
              <a:pathLst>
                <a:path h="20423074" w="41358139">
                  <a:moveTo>
                    <a:pt x="41233678" y="59690"/>
                  </a:moveTo>
                  <a:cubicBezTo>
                    <a:pt x="41269239" y="59690"/>
                    <a:pt x="41298447" y="88900"/>
                    <a:pt x="41298447" y="124460"/>
                  </a:cubicBezTo>
                  <a:lnTo>
                    <a:pt x="41298447" y="20298614"/>
                  </a:lnTo>
                  <a:cubicBezTo>
                    <a:pt x="41298447" y="20334174"/>
                    <a:pt x="41269239" y="20363385"/>
                    <a:pt x="41233678" y="20363385"/>
                  </a:cubicBezTo>
                  <a:lnTo>
                    <a:pt x="124460" y="20363385"/>
                  </a:lnTo>
                  <a:cubicBezTo>
                    <a:pt x="88900" y="20363385"/>
                    <a:pt x="59690" y="20334174"/>
                    <a:pt x="59690" y="20298614"/>
                  </a:cubicBezTo>
                  <a:lnTo>
                    <a:pt x="59690" y="124460"/>
                  </a:lnTo>
                  <a:cubicBezTo>
                    <a:pt x="59690" y="88900"/>
                    <a:pt x="88900" y="59690"/>
                    <a:pt x="124460" y="59690"/>
                  </a:cubicBezTo>
                  <a:lnTo>
                    <a:pt x="41233678" y="59690"/>
                  </a:lnTo>
                  <a:moveTo>
                    <a:pt x="41233678" y="0"/>
                  </a:moveTo>
                  <a:lnTo>
                    <a:pt x="124460" y="0"/>
                  </a:lnTo>
                  <a:cubicBezTo>
                    <a:pt x="55880" y="0"/>
                    <a:pt x="0" y="55880"/>
                    <a:pt x="0" y="124460"/>
                  </a:cubicBezTo>
                  <a:lnTo>
                    <a:pt x="0" y="20298614"/>
                  </a:lnTo>
                  <a:cubicBezTo>
                    <a:pt x="0" y="20367194"/>
                    <a:pt x="55880" y="20423074"/>
                    <a:pt x="124460" y="20423074"/>
                  </a:cubicBezTo>
                  <a:lnTo>
                    <a:pt x="41233678" y="20423074"/>
                  </a:lnTo>
                  <a:cubicBezTo>
                    <a:pt x="41302257" y="20423074"/>
                    <a:pt x="41358139" y="20367194"/>
                    <a:pt x="41358139" y="20298614"/>
                  </a:cubicBezTo>
                  <a:lnTo>
                    <a:pt x="41358139" y="124460"/>
                  </a:lnTo>
                  <a:cubicBezTo>
                    <a:pt x="41358139" y="55880"/>
                    <a:pt x="41302257" y="0"/>
                    <a:pt x="41233678" y="0"/>
                  </a:cubicBezTo>
                  <a:close/>
                </a:path>
              </a:pathLst>
            </a:custGeom>
            <a:solidFill>
              <a:srgbClr val="64E688">
                <a:alpha val="49804"/>
              </a:srgbClr>
            </a:solidFill>
          </p:spPr>
        </p:sp>
      </p:grpSp>
      <p:sp>
        <p:nvSpPr>
          <p:cNvPr name="Freeform 5" id="5"/>
          <p:cNvSpPr/>
          <p:nvPr/>
        </p:nvSpPr>
        <p:spPr>
          <a:xfrm flipH="false" flipV="false" rot="0">
            <a:off x="1570784" y="1875391"/>
            <a:ext cx="15146433" cy="6929493"/>
          </a:xfrm>
          <a:custGeom>
            <a:avLst/>
            <a:gdLst/>
            <a:ahLst/>
            <a:cxnLst/>
            <a:rect r="r" b="b" t="t" l="l"/>
            <a:pathLst>
              <a:path h="6929493" w="15146433">
                <a:moveTo>
                  <a:pt x="0" y="0"/>
                </a:moveTo>
                <a:lnTo>
                  <a:pt x="15146432" y="0"/>
                </a:lnTo>
                <a:lnTo>
                  <a:pt x="15146432" y="6929493"/>
                </a:lnTo>
                <a:lnTo>
                  <a:pt x="0" y="6929493"/>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Freeform 4" id="4"/>
          <p:cNvSpPr/>
          <p:nvPr/>
        </p:nvSpPr>
        <p:spPr>
          <a:xfrm flipH="false" flipV="false" rot="0">
            <a:off x="1332221" y="2374965"/>
            <a:ext cx="8053430" cy="5930346"/>
          </a:xfrm>
          <a:custGeom>
            <a:avLst/>
            <a:gdLst/>
            <a:ahLst/>
            <a:cxnLst/>
            <a:rect r="r" b="b" t="t" l="l"/>
            <a:pathLst>
              <a:path h="5930346" w="8053430">
                <a:moveTo>
                  <a:pt x="0" y="0"/>
                </a:moveTo>
                <a:lnTo>
                  <a:pt x="8053430" y="0"/>
                </a:lnTo>
                <a:lnTo>
                  <a:pt x="8053430" y="5930345"/>
                </a:lnTo>
                <a:lnTo>
                  <a:pt x="0" y="5930345"/>
                </a:lnTo>
                <a:lnTo>
                  <a:pt x="0" y="0"/>
                </a:lnTo>
                <a:close/>
              </a:path>
            </a:pathLst>
          </a:custGeom>
          <a:blipFill>
            <a:blip r:embed="rId4"/>
            <a:stretch>
              <a:fillRect l="0" t="0" r="0" b="0"/>
            </a:stretch>
          </a:blipFill>
        </p:spPr>
      </p:sp>
      <p:sp>
        <p:nvSpPr>
          <p:cNvPr name="TextBox 5" id="5"/>
          <p:cNvSpPr txBox="true"/>
          <p:nvPr/>
        </p:nvSpPr>
        <p:spPr>
          <a:xfrm rot="0">
            <a:off x="1332221" y="816538"/>
            <a:ext cx="13967072" cy="1023321"/>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Pembuatan Model</a:t>
            </a:r>
          </a:p>
        </p:txBody>
      </p:sp>
      <p:sp>
        <p:nvSpPr>
          <p:cNvPr name="TextBox 6" id="6"/>
          <p:cNvSpPr txBox="true"/>
          <p:nvPr/>
        </p:nvSpPr>
        <p:spPr>
          <a:xfrm rot="0">
            <a:off x="9910606" y="4631840"/>
            <a:ext cx="5942394" cy="1023321"/>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Model VGG-16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Freeform 4" id="4"/>
          <p:cNvSpPr/>
          <p:nvPr/>
        </p:nvSpPr>
        <p:spPr>
          <a:xfrm flipH="false" flipV="false" rot="0">
            <a:off x="1332221" y="2208873"/>
            <a:ext cx="9413429" cy="7518976"/>
          </a:xfrm>
          <a:custGeom>
            <a:avLst/>
            <a:gdLst/>
            <a:ahLst/>
            <a:cxnLst/>
            <a:rect r="r" b="b" t="t" l="l"/>
            <a:pathLst>
              <a:path h="7518976" w="9413429">
                <a:moveTo>
                  <a:pt x="0" y="0"/>
                </a:moveTo>
                <a:lnTo>
                  <a:pt x="9413429" y="0"/>
                </a:lnTo>
                <a:lnTo>
                  <a:pt x="9413429" y="7518977"/>
                </a:lnTo>
                <a:lnTo>
                  <a:pt x="0" y="7518977"/>
                </a:lnTo>
                <a:lnTo>
                  <a:pt x="0" y="0"/>
                </a:lnTo>
                <a:close/>
              </a:path>
            </a:pathLst>
          </a:custGeom>
          <a:blipFill>
            <a:blip r:embed="rId4"/>
            <a:stretch>
              <a:fillRect l="0" t="0" r="0" b="0"/>
            </a:stretch>
          </a:blipFill>
        </p:spPr>
      </p:sp>
      <p:sp>
        <p:nvSpPr>
          <p:cNvPr name="TextBox 5" id="5"/>
          <p:cNvSpPr txBox="true"/>
          <p:nvPr/>
        </p:nvSpPr>
        <p:spPr>
          <a:xfrm rot="0">
            <a:off x="1332221" y="816547"/>
            <a:ext cx="8491179" cy="1023303"/>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Model Evaluasi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TextBox 4" id="4"/>
          <p:cNvSpPr txBox="true"/>
          <p:nvPr/>
        </p:nvSpPr>
        <p:spPr>
          <a:xfrm rot="0">
            <a:off x="1332221" y="816547"/>
            <a:ext cx="8491179" cy="1023303"/>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Hasil Analisa</a:t>
            </a:r>
          </a:p>
        </p:txBody>
      </p:sp>
      <p:sp>
        <p:nvSpPr>
          <p:cNvPr name="TextBox 5" id="5"/>
          <p:cNvSpPr txBox="true"/>
          <p:nvPr/>
        </p:nvSpPr>
        <p:spPr>
          <a:xfrm rot="0">
            <a:off x="1332221" y="2095745"/>
            <a:ext cx="10118536" cy="3547682"/>
          </a:xfrm>
          <a:prstGeom prst="rect">
            <a:avLst/>
          </a:prstGeom>
        </p:spPr>
        <p:txBody>
          <a:bodyPr anchor="t" rtlCol="false" tIns="0" lIns="0" bIns="0" rIns="0">
            <a:spAutoFit/>
          </a:bodyPr>
          <a:lstStyle/>
          <a:p>
            <a:pPr algn="l">
              <a:lnSpc>
                <a:spcPts val="3165"/>
              </a:lnSpc>
            </a:pPr>
            <a:r>
              <a:rPr lang="en-US" sz="2261">
                <a:solidFill>
                  <a:srgbClr val="FFFFFF"/>
                </a:solidFill>
                <a:latin typeface="Heebo"/>
                <a:ea typeface="Heebo"/>
                <a:cs typeface="Heebo"/>
                <a:sym typeface="Heebo"/>
              </a:rPr>
              <a:t>Berdasarkan hasil evaluasi model, meskipun akurasi mencapai 50.00%, model menunjukkan presisi yang rendah (25.00%) dan F1-score yang juga rendah (33.33%), yang mengindikasikan adanya kesalahan klasifikasi yang signifikan, terutama pada kelas yang kurang terwakili. Recall yang moderat (50.00%) menunjukkan bahwa model mampu mendeteksi gambar relevan, tetapi juga banyak melakukan kesalahan deteksi pada kelas lainnya. Ketidakseimbangan kelas dalam dataset tampaknya menjadi penyebab utama masalah ini, di mana model lebih cenderung mengklasifikasikan kelas yang dominan dengan benar, sementara kelas yang jarang terwakili sering kali salah diklasifikasikan.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TextBox 4" id="4"/>
          <p:cNvSpPr txBox="true"/>
          <p:nvPr/>
        </p:nvSpPr>
        <p:spPr>
          <a:xfrm rot="0">
            <a:off x="1332221" y="816547"/>
            <a:ext cx="8491179" cy="1023303"/>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Kesimpulan</a:t>
            </a:r>
          </a:p>
        </p:txBody>
      </p:sp>
      <p:sp>
        <p:nvSpPr>
          <p:cNvPr name="TextBox 5" id="5"/>
          <p:cNvSpPr txBox="true"/>
          <p:nvPr/>
        </p:nvSpPr>
        <p:spPr>
          <a:xfrm rot="0">
            <a:off x="1332221" y="2095745"/>
            <a:ext cx="10118536" cy="3152405"/>
          </a:xfrm>
          <a:prstGeom prst="rect">
            <a:avLst/>
          </a:prstGeom>
        </p:spPr>
        <p:txBody>
          <a:bodyPr anchor="t" rtlCol="false" tIns="0" lIns="0" bIns="0" rIns="0">
            <a:spAutoFit/>
          </a:bodyPr>
          <a:lstStyle/>
          <a:p>
            <a:pPr algn="l">
              <a:lnSpc>
                <a:spcPts val="3165"/>
              </a:lnSpc>
            </a:pPr>
            <a:r>
              <a:rPr lang="en-US" sz="2261">
                <a:solidFill>
                  <a:srgbClr val="FFFFFF"/>
                </a:solidFill>
                <a:latin typeface="Heebo"/>
                <a:ea typeface="Heebo"/>
                <a:cs typeface="Heebo"/>
                <a:sym typeface="Heebo"/>
              </a:rPr>
              <a:t>Penelitian ini bertujuan untuk mengembangkan model deep learning yang dapat membedakan gambar anime yang dihasilkan oleh AI dan manusia. Hasil evaluasi menunjukkan bahwa model memiliki akurasi moderat (50%) dan recall yang cukup baik, tetapi presisi dan F1-score yang rendah. Masalah utama yang ditemukan adalah ketidakseimbangan kelas dalam dataset. Untuk perbaikan, disarankan untuk menambah variasi dataset, menggunakan data augmentation, dan melakukan fine-tuning dengan model pretrained untuk meningkatkan akurasi dan kinerja model secara keseluruhan.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1554887" y="2410409"/>
            <a:ext cx="5633426" cy="2295525"/>
          </a:xfrm>
          <a:prstGeom prst="rect">
            <a:avLst/>
          </a:prstGeom>
        </p:spPr>
        <p:txBody>
          <a:bodyPr anchor="t" rtlCol="false" tIns="0" lIns="0" bIns="0" rIns="0">
            <a:spAutoFit/>
          </a:bodyPr>
          <a:lstStyle/>
          <a:p>
            <a:pPr algn="l">
              <a:lnSpc>
                <a:spcPts val="9000"/>
              </a:lnSpc>
            </a:pPr>
            <a:r>
              <a:rPr lang="en-US" sz="7500" b="true">
                <a:solidFill>
                  <a:srgbClr val="FFFFFF"/>
                </a:solidFill>
                <a:latin typeface="Heebo Ultra-Bold"/>
                <a:ea typeface="Heebo Ultra-Bold"/>
                <a:cs typeface="Heebo Ultra-Bold"/>
                <a:sym typeface="Heebo Ultra-Bold"/>
              </a:rPr>
              <a:t>Anggota</a:t>
            </a:r>
          </a:p>
          <a:p>
            <a:pPr algn="l">
              <a:lnSpc>
                <a:spcPts val="9000"/>
              </a:lnSpc>
            </a:pPr>
            <a:r>
              <a:rPr lang="en-US" sz="7500" b="true">
                <a:solidFill>
                  <a:srgbClr val="FFFFFF"/>
                </a:solidFill>
                <a:latin typeface="Heebo Ultra-Bold"/>
                <a:ea typeface="Heebo Ultra-Bold"/>
                <a:cs typeface="Heebo Ultra-Bold"/>
                <a:sym typeface="Heebo Ultra-Bold"/>
              </a:rPr>
              <a:t>Kelompok</a:t>
            </a:r>
          </a:p>
        </p:txBody>
      </p:sp>
      <p:sp>
        <p:nvSpPr>
          <p:cNvPr name="TextBox 3" id="3"/>
          <p:cNvSpPr txBox="true"/>
          <p:nvPr/>
        </p:nvSpPr>
        <p:spPr>
          <a:xfrm rot="0">
            <a:off x="8767681" y="2381834"/>
            <a:ext cx="7965432" cy="396240"/>
          </a:xfrm>
          <a:prstGeom prst="rect">
            <a:avLst/>
          </a:prstGeom>
        </p:spPr>
        <p:txBody>
          <a:bodyPr anchor="t" rtlCol="false" tIns="0" lIns="0" bIns="0" rIns="0">
            <a:spAutoFit/>
          </a:bodyPr>
          <a:lstStyle/>
          <a:p>
            <a:pPr algn="l">
              <a:lnSpc>
                <a:spcPts val="3359"/>
              </a:lnSpc>
            </a:pPr>
            <a:r>
              <a:rPr lang="en-US" sz="2400">
                <a:solidFill>
                  <a:srgbClr val="FFFFFF"/>
                </a:solidFill>
                <a:latin typeface="Heebo"/>
                <a:ea typeface="Heebo"/>
                <a:cs typeface="Heebo"/>
                <a:sym typeface="Heebo"/>
              </a:rPr>
              <a:t>Ahmad Fauzhan - H071221062</a:t>
            </a:r>
          </a:p>
        </p:txBody>
      </p:sp>
      <p:sp>
        <p:nvSpPr>
          <p:cNvPr name="AutoShape 4" id="4"/>
          <p:cNvSpPr/>
          <p:nvPr/>
        </p:nvSpPr>
        <p:spPr>
          <a:xfrm rot="0">
            <a:off x="8137581" y="2599004"/>
            <a:ext cx="454346" cy="0"/>
          </a:xfrm>
          <a:prstGeom prst="line">
            <a:avLst/>
          </a:prstGeom>
          <a:ln cap="rnd" w="19050">
            <a:solidFill>
              <a:srgbClr val="64E688"/>
            </a:solidFill>
            <a:prstDash val="solid"/>
            <a:headEnd type="none" len="sm" w="sm"/>
            <a:tailEnd type="none" len="sm" w="sm"/>
          </a:ln>
        </p:spPr>
      </p:sp>
      <p:sp>
        <p:nvSpPr>
          <p:cNvPr name="TextBox 5" id="5"/>
          <p:cNvSpPr txBox="true"/>
          <p:nvPr/>
        </p:nvSpPr>
        <p:spPr>
          <a:xfrm rot="0">
            <a:off x="8767681" y="3420588"/>
            <a:ext cx="7965432" cy="396240"/>
          </a:xfrm>
          <a:prstGeom prst="rect">
            <a:avLst/>
          </a:prstGeom>
        </p:spPr>
        <p:txBody>
          <a:bodyPr anchor="t" rtlCol="false" tIns="0" lIns="0" bIns="0" rIns="0">
            <a:spAutoFit/>
          </a:bodyPr>
          <a:lstStyle/>
          <a:p>
            <a:pPr algn="l">
              <a:lnSpc>
                <a:spcPts val="3359"/>
              </a:lnSpc>
            </a:pPr>
            <a:r>
              <a:rPr lang="en-US" sz="2400">
                <a:solidFill>
                  <a:srgbClr val="FFFFFF"/>
                </a:solidFill>
                <a:latin typeface="Heebo"/>
                <a:ea typeface="Heebo"/>
                <a:cs typeface="Heebo"/>
                <a:sym typeface="Heebo"/>
              </a:rPr>
              <a:t>Zefanya Farrel Palinggi - H071221070</a:t>
            </a:r>
          </a:p>
        </p:txBody>
      </p:sp>
      <p:sp>
        <p:nvSpPr>
          <p:cNvPr name="AutoShape 6" id="6"/>
          <p:cNvSpPr/>
          <p:nvPr/>
        </p:nvSpPr>
        <p:spPr>
          <a:xfrm rot="0">
            <a:off x="8137581" y="3633948"/>
            <a:ext cx="454346" cy="0"/>
          </a:xfrm>
          <a:prstGeom prst="line">
            <a:avLst/>
          </a:prstGeom>
          <a:ln cap="rnd" w="19050">
            <a:solidFill>
              <a:srgbClr val="64E688"/>
            </a:solidFill>
            <a:prstDash val="solid"/>
            <a:headEnd type="none" len="sm" w="sm"/>
            <a:tailEnd type="none" len="sm" w="sm"/>
          </a:ln>
        </p:spPr>
      </p:sp>
      <p:sp>
        <p:nvSpPr>
          <p:cNvPr name="TextBox 7" id="7"/>
          <p:cNvSpPr txBox="true"/>
          <p:nvPr/>
        </p:nvSpPr>
        <p:spPr>
          <a:xfrm rot="0">
            <a:off x="8767681" y="4459341"/>
            <a:ext cx="7965432" cy="396240"/>
          </a:xfrm>
          <a:prstGeom prst="rect">
            <a:avLst/>
          </a:prstGeom>
        </p:spPr>
        <p:txBody>
          <a:bodyPr anchor="t" rtlCol="false" tIns="0" lIns="0" bIns="0" rIns="0">
            <a:spAutoFit/>
          </a:bodyPr>
          <a:lstStyle/>
          <a:p>
            <a:pPr algn="l">
              <a:lnSpc>
                <a:spcPts val="3359"/>
              </a:lnSpc>
            </a:pPr>
            <a:r>
              <a:rPr lang="en-US" sz="2400">
                <a:solidFill>
                  <a:srgbClr val="FFFFFF"/>
                </a:solidFill>
                <a:latin typeface="Heebo"/>
                <a:ea typeface="Heebo"/>
                <a:cs typeface="Heebo"/>
                <a:sym typeface="Heebo"/>
              </a:rPr>
              <a:t>Joy Abrian - H071221030</a:t>
            </a:r>
          </a:p>
        </p:txBody>
      </p:sp>
      <p:sp>
        <p:nvSpPr>
          <p:cNvPr name="AutoShape 8" id="8"/>
          <p:cNvSpPr/>
          <p:nvPr/>
        </p:nvSpPr>
        <p:spPr>
          <a:xfrm rot="0">
            <a:off x="8137581" y="4668891"/>
            <a:ext cx="454346" cy="0"/>
          </a:xfrm>
          <a:prstGeom prst="line">
            <a:avLst/>
          </a:prstGeom>
          <a:ln cap="rnd" w="19050">
            <a:solidFill>
              <a:srgbClr val="64E688"/>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grpSp>
        <p:nvGrpSpPr>
          <p:cNvPr name="Group 3" id="3"/>
          <p:cNvGrpSpPr/>
          <p:nvPr/>
        </p:nvGrpSpPr>
        <p:grpSpPr>
          <a:xfrm rot="0">
            <a:off x="1703919" y="2520193"/>
            <a:ext cx="10624757" cy="5246614"/>
            <a:chOff x="0" y="0"/>
            <a:chExt cx="41358138" cy="20423074"/>
          </a:xfrm>
        </p:grpSpPr>
        <p:sp>
          <p:nvSpPr>
            <p:cNvPr name="Freeform 4" id="4"/>
            <p:cNvSpPr/>
            <p:nvPr/>
          </p:nvSpPr>
          <p:spPr>
            <a:xfrm flipH="false" flipV="false" rot="0">
              <a:off x="0" y="0"/>
              <a:ext cx="41358139" cy="20423074"/>
            </a:xfrm>
            <a:custGeom>
              <a:avLst/>
              <a:gdLst/>
              <a:ahLst/>
              <a:cxnLst/>
              <a:rect r="r" b="b" t="t" l="l"/>
              <a:pathLst>
                <a:path h="20423074" w="41358139">
                  <a:moveTo>
                    <a:pt x="41233678" y="59690"/>
                  </a:moveTo>
                  <a:cubicBezTo>
                    <a:pt x="41269239" y="59690"/>
                    <a:pt x="41298447" y="88900"/>
                    <a:pt x="41298447" y="124460"/>
                  </a:cubicBezTo>
                  <a:lnTo>
                    <a:pt x="41298447" y="20298614"/>
                  </a:lnTo>
                  <a:cubicBezTo>
                    <a:pt x="41298447" y="20334174"/>
                    <a:pt x="41269239" y="20363385"/>
                    <a:pt x="41233678" y="20363385"/>
                  </a:cubicBezTo>
                  <a:lnTo>
                    <a:pt x="124460" y="20363385"/>
                  </a:lnTo>
                  <a:cubicBezTo>
                    <a:pt x="88900" y="20363385"/>
                    <a:pt x="59690" y="20334174"/>
                    <a:pt x="59690" y="20298614"/>
                  </a:cubicBezTo>
                  <a:lnTo>
                    <a:pt x="59690" y="124460"/>
                  </a:lnTo>
                  <a:cubicBezTo>
                    <a:pt x="59690" y="88900"/>
                    <a:pt x="88900" y="59690"/>
                    <a:pt x="124460" y="59690"/>
                  </a:cubicBezTo>
                  <a:lnTo>
                    <a:pt x="41233678" y="59690"/>
                  </a:lnTo>
                  <a:moveTo>
                    <a:pt x="41233678" y="0"/>
                  </a:moveTo>
                  <a:lnTo>
                    <a:pt x="124460" y="0"/>
                  </a:lnTo>
                  <a:cubicBezTo>
                    <a:pt x="55880" y="0"/>
                    <a:pt x="0" y="55880"/>
                    <a:pt x="0" y="124460"/>
                  </a:cubicBezTo>
                  <a:lnTo>
                    <a:pt x="0" y="20298614"/>
                  </a:lnTo>
                  <a:cubicBezTo>
                    <a:pt x="0" y="20367194"/>
                    <a:pt x="55880" y="20423074"/>
                    <a:pt x="124460" y="20423074"/>
                  </a:cubicBezTo>
                  <a:lnTo>
                    <a:pt x="41233678" y="20423074"/>
                  </a:lnTo>
                  <a:cubicBezTo>
                    <a:pt x="41302257" y="20423074"/>
                    <a:pt x="41358139" y="20367194"/>
                    <a:pt x="41358139" y="20298614"/>
                  </a:cubicBezTo>
                  <a:lnTo>
                    <a:pt x="41358139" y="124460"/>
                  </a:lnTo>
                  <a:cubicBezTo>
                    <a:pt x="41358139" y="55880"/>
                    <a:pt x="41302257" y="0"/>
                    <a:pt x="41233678" y="0"/>
                  </a:cubicBezTo>
                  <a:close/>
                </a:path>
              </a:pathLst>
            </a:custGeom>
            <a:solidFill>
              <a:srgbClr val="64E688">
                <a:alpha val="49804"/>
              </a:srgbClr>
            </a:solidFill>
          </p:spPr>
        </p:sp>
      </p:grpSp>
      <p:sp>
        <p:nvSpPr>
          <p:cNvPr name="Freeform 5" id="5"/>
          <p:cNvSpPr/>
          <p:nvPr/>
        </p:nvSpPr>
        <p:spPr>
          <a:xfrm flipH="false" flipV="false" rot="0">
            <a:off x="11107189" y="1597022"/>
            <a:ext cx="3549227" cy="3644906"/>
          </a:xfrm>
          <a:custGeom>
            <a:avLst/>
            <a:gdLst/>
            <a:ahLst/>
            <a:cxnLst/>
            <a:rect r="r" b="b" t="t" l="l"/>
            <a:pathLst>
              <a:path h="3644906" w="3549227">
                <a:moveTo>
                  <a:pt x="0" y="0"/>
                </a:moveTo>
                <a:lnTo>
                  <a:pt x="3549228" y="0"/>
                </a:lnTo>
                <a:lnTo>
                  <a:pt x="3549228" y="3644906"/>
                </a:lnTo>
                <a:lnTo>
                  <a:pt x="0" y="3644906"/>
                </a:lnTo>
                <a:lnTo>
                  <a:pt x="0" y="0"/>
                </a:lnTo>
                <a:close/>
              </a:path>
            </a:pathLst>
          </a:custGeom>
          <a:blipFill>
            <a:blip r:embed="rId3"/>
            <a:stretch>
              <a:fillRect l="0" t="0" r="0" b="0"/>
            </a:stretch>
          </a:blipFill>
        </p:spPr>
      </p:sp>
      <p:sp>
        <p:nvSpPr>
          <p:cNvPr name="Freeform 6" id="6"/>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4"/>
            <a:stretch>
              <a:fillRect l="0" t="0" r="0" b="0"/>
            </a:stretch>
          </a:blipFill>
        </p:spPr>
      </p:sp>
      <p:sp>
        <p:nvSpPr>
          <p:cNvPr name="TextBox 7" id="7"/>
          <p:cNvSpPr txBox="true"/>
          <p:nvPr/>
        </p:nvSpPr>
        <p:spPr>
          <a:xfrm rot="0">
            <a:off x="2595904" y="4370390"/>
            <a:ext cx="9176461" cy="1733550"/>
          </a:xfrm>
          <a:prstGeom prst="rect">
            <a:avLst/>
          </a:prstGeom>
        </p:spPr>
        <p:txBody>
          <a:bodyPr anchor="t" rtlCol="false" tIns="0" lIns="0" bIns="0" rIns="0">
            <a:spAutoFit/>
          </a:bodyPr>
          <a:lstStyle/>
          <a:p>
            <a:pPr algn="l">
              <a:lnSpc>
                <a:spcPts val="13619"/>
              </a:lnSpc>
            </a:pPr>
            <a:r>
              <a:rPr lang="en-US" sz="11349" b="true">
                <a:solidFill>
                  <a:srgbClr val="64E688"/>
                </a:solidFill>
                <a:latin typeface="Heebo Ultra-Bold"/>
                <a:ea typeface="Heebo Ultra-Bold"/>
                <a:cs typeface="Heebo Ultra-Bold"/>
                <a:sym typeface="Heebo Ultra-Bold"/>
              </a:rPr>
              <a:t>Background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TextBox 4" id="4"/>
          <p:cNvSpPr txBox="true"/>
          <p:nvPr/>
        </p:nvSpPr>
        <p:spPr>
          <a:xfrm rot="0">
            <a:off x="1643962" y="573741"/>
            <a:ext cx="8491179" cy="1023282"/>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Problem Statement</a:t>
            </a:r>
          </a:p>
        </p:txBody>
      </p:sp>
      <p:sp>
        <p:nvSpPr>
          <p:cNvPr name="TextBox 5" id="5"/>
          <p:cNvSpPr txBox="true"/>
          <p:nvPr/>
        </p:nvSpPr>
        <p:spPr>
          <a:xfrm rot="0">
            <a:off x="1332221" y="2447400"/>
            <a:ext cx="16482348" cy="3235712"/>
          </a:xfrm>
          <a:prstGeom prst="rect">
            <a:avLst/>
          </a:prstGeom>
        </p:spPr>
        <p:txBody>
          <a:bodyPr anchor="t" rtlCol="false" tIns="0" lIns="0" bIns="0" rIns="0">
            <a:spAutoFit/>
          </a:bodyPr>
          <a:lstStyle/>
          <a:p>
            <a:pPr algn="l" marL="670478" indent="-335239" lvl="1">
              <a:lnSpc>
                <a:spcPts val="4347"/>
              </a:lnSpc>
              <a:buFont typeface="Arial"/>
              <a:buChar char="•"/>
            </a:pPr>
            <a:r>
              <a:rPr lang="en-US" sz="3105">
                <a:solidFill>
                  <a:srgbClr val="FFFFFF"/>
                </a:solidFill>
                <a:latin typeface="Heebo"/>
                <a:ea typeface="Heebo"/>
                <a:cs typeface="Heebo"/>
                <a:sym typeface="Heebo"/>
              </a:rPr>
              <a:t>Kesulitan Membedakan Karya Seni AI dan Manusia</a:t>
            </a:r>
          </a:p>
          <a:p>
            <a:pPr algn="l">
              <a:lnSpc>
                <a:spcPts val="4347"/>
              </a:lnSpc>
            </a:pPr>
          </a:p>
          <a:p>
            <a:pPr algn="l" marL="670478" indent="-335239" lvl="1">
              <a:lnSpc>
                <a:spcPts val="4347"/>
              </a:lnSpc>
              <a:buFont typeface="Arial"/>
              <a:buChar char="•"/>
            </a:pPr>
            <a:r>
              <a:rPr lang="en-US" sz="3105">
                <a:solidFill>
                  <a:srgbClr val="FFFFFF"/>
                </a:solidFill>
                <a:latin typeface="Heebo"/>
                <a:ea typeface="Heebo"/>
                <a:cs typeface="Heebo"/>
                <a:sym typeface="Heebo"/>
              </a:rPr>
              <a:t>Hukum Hak Cipta</a:t>
            </a:r>
          </a:p>
          <a:p>
            <a:pPr algn="l">
              <a:lnSpc>
                <a:spcPts val="4347"/>
              </a:lnSpc>
            </a:pPr>
          </a:p>
          <a:p>
            <a:pPr algn="l" marL="670478" indent="-335239" lvl="1">
              <a:lnSpc>
                <a:spcPts val="4347"/>
              </a:lnSpc>
              <a:buFont typeface="Arial"/>
              <a:buChar char="•"/>
            </a:pPr>
            <a:r>
              <a:rPr lang="en-US" sz="3105">
                <a:solidFill>
                  <a:srgbClr val="FFFFFF"/>
                </a:solidFill>
                <a:latin typeface="Heebo"/>
                <a:ea typeface="Heebo"/>
                <a:cs typeface="Heebo"/>
                <a:sym typeface="Heebo"/>
              </a:rPr>
              <a:t>Kebutuhan Akan Alat Deteksi Efektif</a:t>
            </a:r>
          </a:p>
          <a:p>
            <a:pPr algn="l">
              <a:lnSpc>
                <a:spcPts val="434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TextBox 4" id="4"/>
          <p:cNvSpPr txBox="true"/>
          <p:nvPr/>
        </p:nvSpPr>
        <p:spPr>
          <a:xfrm rot="0">
            <a:off x="1643962" y="573730"/>
            <a:ext cx="8491179" cy="1023303"/>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Tujuan</a:t>
            </a:r>
          </a:p>
        </p:txBody>
      </p:sp>
      <p:sp>
        <p:nvSpPr>
          <p:cNvPr name="TextBox 5" id="5"/>
          <p:cNvSpPr txBox="true"/>
          <p:nvPr/>
        </p:nvSpPr>
        <p:spPr>
          <a:xfrm rot="0">
            <a:off x="1332221" y="2447400"/>
            <a:ext cx="16482348" cy="3235712"/>
          </a:xfrm>
          <a:prstGeom prst="rect">
            <a:avLst/>
          </a:prstGeom>
        </p:spPr>
        <p:txBody>
          <a:bodyPr anchor="t" rtlCol="false" tIns="0" lIns="0" bIns="0" rIns="0">
            <a:spAutoFit/>
          </a:bodyPr>
          <a:lstStyle/>
          <a:p>
            <a:pPr algn="l" marL="670478" indent="-335239" lvl="1">
              <a:lnSpc>
                <a:spcPts val="4347"/>
              </a:lnSpc>
              <a:buFont typeface="Arial"/>
              <a:buChar char="•"/>
            </a:pPr>
            <a:r>
              <a:rPr lang="en-US" sz="3105">
                <a:solidFill>
                  <a:srgbClr val="FFFFFF"/>
                </a:solidFill>
                <a:latin typeface="Heebo"/>
                <a:ea typeface="Heebo"/>
                <a:cs typeface="Heebo"/>
                <a:sym typeface="Heebo"/>
              </a:rPr>
              <a:t>Menyediakan Sumber Daya untuk Peneliti dan Pengembang</a:t>
            </a:r>
          </a:p>
          <a:p>
            <a:pPr algn="l">
              <a:lnSpc>
                <a:spcPts val="4347"/>
              </a:lnSpc>
            </a:pPr>
          </a:p>
          <a:p>
            <a:pPr algn="l" marL="670478" indent="-335239" lvl="1">
              <a:lnSpc>
                <a:spcPts val="4347"/>
              </a:lnSpc>
              <a:buFont typeface="Arial"/>
              <a:buChar char="•"/>
            </a:pPr>
            <a:r>
              <a:rPr lang="en-US" sz="3105">
                <a:solidFill>
                  <a:srgbClr val="FFFFFF"/>
                </a:solidFill>
                <a:latin typeface="Heebo"/>
                <a:ea typeface="Heebo"/>
                <a:cs typeface="Heebo"/>
                <a:sym typeface="Heebo"/>
              </a:rPr>
              <a:t>Meningkatkan Akurasi Pelatihan Model</a:t>
            </a:r>
          </a:p>
          <a:p>
            <a:pPr algn="l">
              <a:lnSpc>
                <a:spcPts val="4347"/>
              </a:lnSpc>
            </a:pPr>
          </a:p>
          <a:p>
            <a:pPr algn="l" marL="670478" indent="-335239" lvl="1">
              <a:lnSpc>
                <a:spcPts val="4347"/>
              </a:lnSpc>
              <a:buFont typeface="Arial"/>
              <a:buChar char="•"/>
            </a:pPr>
            <a:r>
              <a:rPr lang="en-US" sz="3105">
                <a:solidFill>
                  <a:srgbClr val="FFFFFF"/>
                </a:solidFill>
                <a:latin typeface="Heebo"/>
                <a:ea typeface="Heebo"/>
                <a:cs typeface="Heebo"/>
                <a:sym typeface="Heebo"/>
              </a:rPr>
              <a:t>Mendorong Diskusi Etis tentang Penggunaan AI</a:t>
            </a:r>
          </a:p>
          <a:p>
            <a:pPr algn="l">
              <a:lnSpc>
                <a:spcPts val="434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TextBox 4" id="4"/>
          <p:cNvSpPr txBox="true"/>
          <p:nvPr/>
        </p:nvSpPr>
        <p:spPr>
          <a:xfrm rot="0">
            <a:off x="1332221" y="816547"/>
            <a:ext cx="8491179" cy="1023303"/>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Metode</a:t>
            </a:r>
          </a:p>
        </p:txBody>
      </p:sp>
      <p:sp>
        <p:nvSpPr>
          <p:cNvPr name="TextBox 5" id="5"/>
          <p:cNvSpPr txBox="true"/>
          <p:nvPr/>
        </p:nvSpPr>
        <p:spPr>
          <a:xfrm rot="0">
            <a:off x="1332221" y="2456925"/>
            <a:ext cx="12000366" cy="3152318"/>
          </a:xfrm>
          <a:prstGeom prst="rect">
            <a:avLst/>
          </a:prstGeom>
        </p:spPr>
        <p:txBody>
          <a:bodyPr anchor="t" rtlCol="false" tIns="0" lIns="0" bIns="0" rIns="0">
            <a:spAutoFit/>
          </a:bodyPr>
          <a:lstStyle/>
          <a:p>
            <a:pPr algn="l">
              <a:lnSpc>
                <a:spcPts val="3165"/>
              </a:lnSpc>
            </a:pPr>
            <a:r>
              <a:rPr lang="en-US" sz="2261">
                <a:solidFill>
                  <a:srgbClr val="FFFFFF"/>
                </a:solidFill>
                <a:latin typeface="Heebo"/>
                <a:ea typeface="Heebo"/>
                <a:cs typeface="Heebo"/>
                <a:sym typeface="Heebo"/>
              </a:rPr>
              <a:t>Metodologi ini memilih VGG16 karena arsitekturnya yang efektif dalam pengenalan citra dan kemampuannya mengekstraksi fitur kompleks. Model dilatih tanpa bobot pretrained untuk belajar langsung dari dataset meskipun ada risiko underfitting. Data augmentation digunakan untuk mengatasi overfitting dan meningkatkan generalisasi, sementara class weights diterapkan untuk mengatasi ketidakseimbangan kelas. Evaluasi menggunakan metrik akurasi, presisi, recall, F1-score, dan confusion matrix membantu menilai kinerja model dan memperbaiki kesalahan pada kelas sulit dikenali, memastikan hasil yang optimal dalam klasifikasi gambar.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Freeform 4" id="4"/>
          <p:cNvSpPr/>
          <p:nvPr/>
        </p:nvSpPr>
        <p:spPr>
          <a:xfrm flipH="false" flipV="false" rot="0">
            <a:off x="1332221" y="4540858"/>
            <a:ext cx="7909409" cy="2396791"/>
          </a:xfrm>
          <a:custGeom>
            <a:avLst/>
            <a:gdLst/>
            <a:ahLst/>
            <a:cxnLst/>
            <a:rect r="r" b="b" t="t" l="l"/>
            <a:pathLst>
              <a:path h="2396791" w="7909409">
                <a:moveTo>
                  <a:pt x="0" y="0"/>
                </a:moveTo>
                <a:lnTo>
                  <a:pt x="7909409" y="0"/>
                </a:lnTo>
                <a:lnTo>
                  <a:pt x="7909409" y="2396790"/>
                </a:lnTo>
                <a:lnTo>
                  <a:pt x="0" y="2396790"/>
                </a:lnTo>
                <a:lnTo>
                  <a:pt x="0" y="0"/>
                </a:lnTo>
                <a:close/>
              </a:path>
            </a:pathLst>
          </a:custGeom>
          <a:blipFill>
            <a:blip r:embed="rId4"/>
            <a:stretch>
              <a:fillRect l="0" t="0" r="0" b="0"/>
            </a:stretch>
          </a:blipFill>
        </p:spPr>
      </p:sp>
      <p:sp>
        <p:nvSpPr>
          <p:cNvPr name="TextBox 5" id="5"/>
          <p:cNvSpPr txBox="true"/>
          <p:nvPr/>
        </p:nvSpPr>
        <p:spPr>
          <a:xfrm rot="0">
            <a:off x="1332221" y="816547"/>
            <a:ext cx="8491179" cy="1023303"/>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Komposisi Dataset</a:t>
            </a:r>
          </a:p>
        </p:txBody>
      </p:sp>
      <p:sp>
        <p:nvSpPr>
          <p:cNvPr name="TextBox 6" id="6"/>
          <p:cNvSpPr txBox="true"/>
          <p:nvPr/>
        </p:nvSpPr>
        <p:spPr>
          <a:xfrm rot="0">
            <a:off x="1332221" y="2183756"/>
            <a:ext cx="12000366" cy="1966576"/>
          </a:xfrm>
          <a:prstGeom prst="rect">
            <a:avLst/>
          </a:prstGeom>
        </p:spPr>
        <p:txBody>
          <a:bodyPr anchor="t" rtlCol="false" tIns="0" lIns="0" bIns="0" rIns="0">
            <a:spAutoFit/>
          </a:bodyPr>
          <a:lstStyle/>
          <a:p>
            <a:pPr algn="l">
              <a:lnSpc>
                <a:spcPts val="3165"/>
              </a:lnSpc>
            </a:pPr>
            <a:r>
              <a:rPr lang="en-US" sz="2261">
                <a:solidFill>
                  <a:srgbClr val="FFFFFF"/>
                </a:solidFill>
                <a:latin typeface="Heebo"/>
                <a:ea typeface="Heebo"/>
                <a:cs typeface="Heebo"/>
                <a:sym typeface="Heebo"/>
              </a:rPr>
              <a:t> Dataset gambar AI diambil dari TWDNE (The World’s Database of Non-Existent Art), sementara dataset gambar manusia diperoleh dari AnimeFaceDataset yang tersedia di Kaggle. Kedua dataset ini dipilih karena keduanya berfokus pada gambar anime yang dapat membedakan dengan jelas antara gambar yang dihasilkan oleh AI dan gambar yang dibuat oleh manusia.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TextBox 4" id="4"/>
          <p:cNvSpPr txBox="true"/>
          <p:nvPr/>
        </p:nvSpPr>
        <p:spPr>
          <a:xfrm rot="0">
            <a:off x="1028700" y="1085371"/>
            <a:ext cx="8491179" cy="1023303"/>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EDA</a:t>
            </a:r>
          </a:p>
        </p:txBody>
      </p:sp>
      <p:sp>
        <p:nvSpPr>
          <p:cNvPr name="Freeform 5" id="5"/>
          <p:cNvSpPr/>
          <p:nvPr/>
        </p:nvSpPr>
        <p:spPr>
          <a:xfrm flipH="false" flipV="false" rot="0">
            <a:off x="1028700" y="3320983"/>
            <a:ext cx="9971133" cy="4038309"/>
          </a:xfrm>
          <a:custGeom>
            <a:avLst/>
            <a:gdLst/>
            <a:ahLst/>
            <a:cxnLst/>
            <a:rect r="r" b="b" t="t" l="l"/>
            <a:pathLst>
              <a:path h="4038309" w="9971133">
                <a:moveTo>
                  <a:pt x="0" y="0"/>
                </a:moveTo>
                <a:lnTo>
                  <a:pt x="9971133" y="0"/>
                </a:lnTo>
                <a:lnTo>
                  <a:pt x="9971133" y="4038309"/>
                </a:lnTo>
                <a:lnTo>
                  <a:pt x="0" y="4038309"/>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689126">
            <a:off x="13838744" y="6189726"/>
            <a:ext cx="4928314" cy="5292150"/>
          </a:xfrm>
          <a:custGeom>
            <a:avLst/>
            <a:gdLst/>
            <a:ahLst/>
            <a:cxnLst/>
            <a:rect r="r" b="b" t="t" l="l"/>
            <a:pathLst>
              <a:path h="5292150" w="4928314">
                <a:moveTo>
                  <a:pt x="0" y="0"/>
                </a:moveTo>
                <a:lnTo>
                  <a:pt x="4928314" y="0"/>
                </a:lnTo>
                <a:lnTo>
                  <a:pt x="4928314" y="5292149"/>
                </a:lnTo>
                <a:lnTo>
                  <a:pt x="0" y="5292149"/>
                </a:lnTo>
                <a:lnTo>
                  <a:pt x="0" y="0"/>
                </a:lnTo>
                <a:close/>
              </a:path>
            </a:pathLst>
          </a:custGeom>
          <a:blipFill>
            <a:blip r:embed="rId2"/>
            <a:stretch>
              <a:fillRect l="0" t="0" r="0" b="0"/>
            </a:stretch>
          </a:blipFill>
        </p:spPr>
      </p:sp>
      <p:sp>
        <p:nvSpPr>
          <p:cNvPr name="Freeform 3" id="3"/>
          <p:cNvSpPr/>
          <p:nvPr/>
        </p:nvSpPr>
        <p:spPr>
          <a:xfrm flipH="false" flipV="false" rot="-9993454">
            <a:off x="15479967" y="-294242"/>
            <a:ext cx="1540669" cy="1735965"/>
          </a:xfrm>
          <a:custGeom>
            <a:avLst/>
            <a:gdLst/>
            <a:ahLst/>
            <a:cxnLst/>
            <a:rect r="r" b="b" t="t" l="l"/>
            <a:pathLst>
              <a:path h="1735965" w="1540669">
                <a:moveTo>
                  <a:pt x="0" y="0"/>
                </a:moveTo>
                <a:lnTo>
                  <a:pt x="1540669" y="0"/>
                </a:lnTo>
                <a:lnTo>
                  <a:pt x="1540669" y="1735965"/>
                </a:lnTo>
                <a:lnTo>
                  <a:pt x="0" y="1735965"/>
                </a:lnTo>
                <a:lnTo>
                  <a:pt x="0" y="0"/>
                </a:lnTo>
                <a:close/>
              </a:path>
            </a:pathLst>
          </a:custGeom>
          <a:blipFill>
            <a:blip r:embed="rId3"/>
            <a:stretch>
              <a:fillRect l="0" t="0" r="0" b="0"/>
            </a:stretch>
          </a:blipFill>
        </p:spPr>
      </p:sp>
      <p:sp>
        <p:nvSpPr>
          <p:cNvPr name="TextBox 4" id="4"/>
          <p:cNvSpPr txBox="true"/>
          <p:nvPr/>
        </p:nvSpPr>
        <p:spPr>
          <a:xfrm rot="0">
            <a:off x="1028700" y="1085371"/>
            <a:ext cx="8491179" cy="1023303"/>
          </a:xfrm>
          <a:prstGeom prst="rect">
            <a:avLst/>
          </a:prstGeom>
        </p:spPr>
        <p:txBody>
          <a:bodyPr anchor="t" rtlCol="false" tIns="0" lIns="0" bIns="0" rIns="0">
            <a:spAutoFit/>
          </a:bodyPr>
          <a:lstStyle/>
          <a:p>
            <a:pPr algn="l">
              <a:lnSpc>
                <a:spcPts val="8083"/>
              </a:lnSpc>
            </a:pPr>
            <a:r>
              <a:rPr lang="en-US" sz="6736" b="true">
                <a:solidFill>
                  <a:srgbClr val="64E688"/>
                </a:solidFill>
                <a:latin typeface="Heebo Ultra-Bold"/>
                <a:ea typeface="Heebo Ultra-Bold"/>
                <a:cs typeface="Heebo Ultra-Bold"/>
                <a:sym typeface="Heebo Ultra-Bold"/>
              </a:rPr>
              <a:t>EDA</a:t>
            </a:r>
          </a:p>
        </p:txBody>
      </p:sp>
      <p:sp>
        <p:nvSpPr>
          <p:cNvPr name="Freeform 5" id="5"/>
          <p:cNvSpPr/>
          <p:nvPr/>
        </p:nvSpPr>
        <p:spPr>
          <a:xfrm flipH="false" flipV="false" rot="0">
            <a:off x="1028700" y="2815732"/>
            <a:ext cx="10989258" cy="5755624"/>
          </a:xfrm>
          <a:custGeom>
            <a:avLst/>
            <a:gdLst/>
            <a:ahLst/>
            <a:cxnLst/>
            <a:rect r="r" b="b" t="t" l="l"/>
            <a:pathLst>
              <a:path h="5755624" w="10989258">
                <a:moveTo>
                  <a:pt x="0" y="0"/>
                </a:moveTo>
                <a:lnTo>
                  <a:pt x="10989258" y="0"/>
                </a:lnTo>
                <a:lnTo>
                  <a:pt x="10989258" y="5755624"/>
                </a:lnTo>
                <a:lnTo>
                  <a:pt x="0" y="5755624"/>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DAGUfu-5A7M</dc:identifier>
  <dcterms:modified xsi:type="dcterms:W3CDTF">2011-08-01T06:04:30Z</dcterms:modified>
  <cp:revision>1</cp:revision>
  <dc:title>Kelompok 13</dc:title>
</cp:coreProperties>
</file>